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
      <p:font typeface="Average"/>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057609A-1B48-4165-B28D-3917EAD2473F}">
  <a:tblStyle styleId="{D057609A-1B48-4165-B28D-3917EAD2473F}" styleName="Table_0">
    <a:wholeTbl>
      <a:tcTxStyle>
        <a:font>
          <a:latin typeface="Arial"/>
          <a:ea typeface="Arial"/>
          <a:cs typeface="Arial"/>
        </a:font>
        <a:srgbClr val="000000"/>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font" Target="fonts/Average-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Montserrat-regular.fntdata"/><Relationship Id="rId16" Type="http://schemas.openxmlformats.org/officeDocument/2006/relationships/slide" Target="slides/slide10.xml"/><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316ea51a2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316ea51a2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3170aec37d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3170aec37d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id"/>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s://colab.research.google.com/drive/1YeG8C4sdLSJb5EpRyq6l9vy_vMpljiRd?usp=sharing" TargetMode="Externa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958725" y="388575"/>
            <a:ext cx="61854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Proyek </a:t>
            </a:r>
            <a:endParaRPr/>
          </a:p>
          <a:p>
            <a:pPr indent="0" lvl="0" marL="0" rtl="0" algn="l">
              <a:spcBef>
                <a:spcPts val="0"/>
              </a:spcBef>
              <a:spcAft>
                <a:spcPts val="0"/>
              </a:spcAft>
              <a:buNone/>
            </a:pPr>
            <a:r>
              <a:rPr lang="id" sz="3800"/>
              <a:t>Pengolahan Data Besar</a:t>
            </a:r>
            <a:endParaRPr sz="3800"/>
          </a:p>
          <a:p>
            <a:pPr indent="0" lvl="0" marL="0" rtl="0" algn="l">
              <a:spcBef>
                <a:spcPts val="0"/>
              </a:spcBef>
              <a:spcAft>
                <a:spcPts val="0"/>
              </a:spcAft>
              <a:buNone/>
            </a:pPr>
            <a:r>
              <a:rPr lang="id" sz="1300"/>
              <a:t>(</a:t>
            </a:r>
            <a:r>
              <a:rPr b="1" lang="id" sz="1600">
                <a:latin typeface="Times New Roman"/>
                <a:ea typeface="Times New Roman"/>
                <a:cs typeface="Times New Roman"/>
                <a:sym typeface="Times New Roman"/>
              </a:rPr>
              <a:t>Sentiment Analysis Pada Streaming Data Twitter</a:t>
            </a:r>
            <a:r>
              <a:rPr lang="id" sz="1600">
                <a:latin typeface="Times New Roman"/>
                <a:ea typeface="Times New Roman"/>
                <a:cs typeface="Times New Roman"/>
                <a:sym typeface="Times New Roman"/>
              </a:rPr>
              <a:t> )</a:t>
            </a:r>
            <a:endParaRPr/>
          </a:p>
        </p:txBody>
      </p:sp>
      <p:sp>
        <p:nvSpPr>
          <p:cNvPr id="229" name="Google Shape;229;p17"/>
          <p:cNvSpPr txBox="1"/>
          <p:nvPr>
            <p:ph idx="1" type="subTitle"/>
          </p:nvPr>
        </p:nvSpPr>
        <p:spPr>
          <a:xfrm>
            <a:off x="4460625" y="26362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d"/>
              <a:t>Kelompok 6:</a:t>
            </a:r>
            <a:endParaRPr/>
          </a:p>
          <a:p>
            <a:pPr indent="0" lvl="0" marL="0" rtl="0" algn="l">
              <a:lnSpc>
                <a:spcPct val="115000"/>
              </a:lnSpc>
              <a:spcBef>
                <a:spcPts val="1600"/>
              </a:spcBef>
              <a:spcAft>
                <a:spcPts val="1600"/>
              </a:spcAft>
              <a:buNone/>
            </a:pPr>
            <a:r>
              <a:t/>
            </a:r>
            <a:endParaRPr/>
          </a:p>
        </p:txBody>
      </p:sp>
      <p:pic>
        <p:nvPicPr>
          <p:cNvPr id="230" name="Google Shape;230;p17"/>
          <p:cNvPicPr preferRelativeResize="0"/>
          <p:nvPr/>
        </p:nvPicPr>
        <p:blipFill>
          <a:blip r:embed="rId3">
            <a:alphaModFix/>
          </a:blip>
          <a:stretch>
            <a:fillRect/>
          </a:stretch>
        </p:blipFill>
        <p:spPr>
          <a:xfrm>
            <a:off x="8478450" y="76208"/>
            <a:ext cx="571326" cy="615650"/>
          </a:xfrm>
          <a:prstGeom prst="rect">
            <a:avLst/>
          </a:prstGeom>
          <a:noFill/>
          <a:ln>
            <a:noFill/>
          </a:ln>
        </p:spPr>
      </p:pic>
      <p:graphicFrame>
        <p:nvGraphicFramePr>
          <p:cNvPr id="231" name="Google Shape;231;p17"/>
          <p:cNvGraphicFramePr/>
          <p:nvPr/>
        </p:nvGraphicFramePr>
        <p:xfrm>
          <a:off x="4543413" y="3117700"/>
          <a:ext cx="3000000" cy="3000000"/>
        </p:xfrm>
        <a:graphic>
          <a:graphicData uri="http://schemas.openxmlformats.org/drawingml/2006/table">
            <a:tbl>
              <a:tblPr>
                <a:noFill/>
                <a:tableStyleId>{D057609A-1B48-4165-B28D-3917EAD2473F}</a:tableStyleId>
              </a:tblPr>
              <a:tblGrid>
                <a:gridCol w="1524000"/>
                <a:gridCol w="3076575"/>
              </a:tblGrid>
              <a:tr h="12700">
                <a:tc>
                  <a:txBody>
                    <a:bodyPr/>
                    <a:lstStyle/>
                    <a:p>
                      <a:pPr indent="0" lvl="0" marL="269999" marR="0" rtl="0" algn="l">
                        <a:spcBef>
                          <a:spcPts val="0"/>
                        </a:spcBef>
                        <a:spcAft>
                          <a:spcPts val="0"/>
                        </a:spcAft>
                        <a:buNone/>
                      </a:pPr>
                      <a:r>
                        <a:rPr b="1" lang="id">
                          <a:solidFill>
                            <a:schemeClr val="lt1"/>
                          </a:solidFill>
                          <a:latin typeface="Times New Roman"/>
                          <a:ea typeface="Times New Roman"/>
                          <a:cs typeface="Times New Roman"/>
                          <a:sym typeface="Times New Roman"/>
                        </a:rPr>
                        <a:t>12S18033</a:t>
                      </a:r>
                      <a:endParaRPr b="1">
                        <a:solidFill>
                          <a:schemeClr val="lt1"/>
                        </a:solidFill>
                        <a:latin typeface="Times New Roman"/>
                        <a:ea typeface="Times New Roman"/>
                        <a:cs typeface="Times New Roman"/>
                        <a:sym typeface="Times New Roman"/>
                      </a:endParaRPr>
                    </a:p>
                  </a:txBody>
                  <a:tcPr marT="63500" marB="63500" marR="63500" marL="63500"/>
                </a:tc>
                <a:tc>
                  <a:txBody>
                    <a:bodyPr/>
                    <a:lstStyle/>
                    <a:p>
                      <a:pPr indent="0" lvl="0" marL="269999" marR="0" rtl="0" algn="l">
                        <a:spcBef>
                          <a:spcPts val="0"/>
                        </a:spcBef>
                        <a:spcAft>
                          <a:spcPts val="0"/>
                        </a:spcAft>
                        <a:buNone/>
                      </a:pPr>
                      <a:r>
                        <a:rPr b="1" lang="id">
                          <a:solidFill>
                            <a:schemeClr val="lt1"/>
                          </a:solidFill>
                          <a:latin typeface="Times New Roman"/>
                          <a:ea typeface="Times New Roman"/>
                          <a:cs typeface="Times New Roman"/>
                          <a:sym typeface="Times New Roman"/>
                        </a:rPr>
                        <a:t>Cristina Sriwahyuni Hasibuan</a:t>
                      </a:r>
                      <a:endParaRPr b="1">
                        <a:solidFill>
                          <a:schemeClr val="lt1"/>
                        </a:solidFill>
                        <a:latin typeface="Times New Roman"/>
                        <a:ea typeface="Times New Roman"/>
                        <a:cs typeface="Times New Roman"/>
                        <a:sym typeface="Times New Roman"/>
                      </a:endParaRPr>
                    </a:p>
                  </a:txBody>
                  <a:tcPr marT="63500" marB="63500" marR="63500" marL="63500"/>
                </a:tc>
              </a:tr>
              <a:tr h="12700">
                <a:tc>
                  <a:txBody>
                    <a:bodyPr/>
                    <a:lstStyle/>
                    <a:p>
                      <a:pPr indent="0" lvl="0" marL="269999" marR="0" rtl="0" algn="l">
                        <a:spcBef>
                          <a:spcPts val="0"/>
                        </a:spcBef>
                        <a:spcAft>
                          <a:spcPts val="0"/>
                        </a:spcAft>
                        <a:buNone/>
                      </a:pPr>
                      <a:r>
                        <a:rPr b="1" lang="id">
                          <a:solidFill>
                            <a:schemeClr val="lt1"/>
                          </a:solidFill>
                          <a:latin typeface="Times New Roman"/>
                          <a:ea typeface="Times New Roman"/>
                          <a:cs typeface="Times New Roman"/>
                          <a:sym typeface="Times New Roman"/>
                        </a:rPr>
                        <a:t>12S18038</a:t>
                      </a:r>
                      <a:endParaRPr b="1">
                        <a:solidFill>
                          <a:schemeClr val="lt1"/>
                        </a:solidFill>
                        <a:latin typeface="Times New Roman"/>
                        <a:ea typeface="Times New Roman"/>
                        <a:cs typeface="Times New Roman"/>
                        <a:sym typeface="Times New Roman"/>
                      </a:endParaRPr>
                    </a:p>
                  </a:txBody>
                  <a:tcPr marT="63500" marB="63500" marR="63500" marL="63500"/>
                </a:tc>
                <a:tc>
                  <a:txBody>
                    <a:bodyPr/>
                    <a:lstStyle/>
                    <a:p>
                      <a:pPr indent="0" lvl="0" marL="269999" marR="0" rtl="0" algn="l">
                        <a:spcBef>
                          <a:spcPts val="0"/>
                        </a:spcBef>
                        <a:spcAft>
                          <a:spcPts val="0"/>
                        </a:spcAft>
                        <a:buNone/>
                      </a:pPr>
                      <a:r>
                        <a:rPr b="1" lang="id">
                          <a:solidFill>
                            <a:schemeClr val="lt1"/>
                          </a:solidFill>
                          <a:latin typeface="Times New Roman"/>
                          <a:ea typeface="Times New Roman"/>
                          <a:cs typeface="Times New Roman"/>
                          <a:sym typeface="Times New Roman"/>
                        </a:rPr>
                        <a:t>Naomi A. Simatupang</a:t>
                      </a:r>
                      <a:endParaRPr b="1">
                        <a:solidFill>
                          <a:schemeClr val="lt1"/>
                        </a:solidFill>
                        <a:latin typeface="Times New Roman"/>
                        <a:ea typeface="Times New Roman"/>
                        <a:cs typeface="Times New Roman"/>
                        <a:sym typeface="Times New Roman"/>
                      </a:endParaRPr>
                    </a:p>
                  </a:txBody>
                  <a:tcPr marT="63500" marB="63500" marR="63500" marL="63500"/>
                </a:tc>
              </a:tr>
              <a:tr h="12700">
                <a:tc>
                  <a:txBody>
                    <a:bodyPr/>
                    <a:lstStyle/>
                    <a:p>
                      <a:pPr indent="0" lvl="0" marL="269999" marR="0" rtl="0" algn="l">
                        <a:spcBef>
                          <a:spcPts val="0"/>
                        </a:spcBef>
                        <a:spcAft>
                          <a:spcPts val="0"/>
                        </a:spcAft>
                        <a:buNone/>
                      </a:pPr>
                      <a:r>
                        <a:rPr b="1" lang="id">
                          <a:solidFill>
                            <a:schemeClr val="lt1"/>
                          </a:solidFill>
                          <a:latin typeface="Times New Roman"/>
                          <a:ea typeface="Times New Roman"/>
                          <a:cs typeface="Times New Roman"/>
                          <a:sym typeface="Times New Roman"/>
                        </a:rPr>
                        <a:t>12S18049</a:t>
                      </a:r>
                      <a:endParaRPr b="1">
                        <a:solidFill>
                          <a:schemeClr val="lt1"/>
                        </a:solidFill>
                        <a:latin typeface="Times New Roman"/>
                        <a:ea typeface="Times New Roman"/>
                        <a:cs typeface="Times New Roman"/>
                        <a:sym typeface="Times New Roman"/>
                      </a:endParaRPr>
                    </a:p>
                  </a:txBody>
                  <a:tcPr marT="63500" marB="63500" marR="63500" marL="63500"/>
                </a:tc>
                <a:tc>
                  <a:txBody>
                    <a:bodyPr/>
                    <a:lstStyle/>
                    <a:p>
                      <a:pPr indent="0" lvl="0" marL="269999" marR="0" rtl="0" algn="l">
                        <a:spcBef>
                          <a:spcPts val="0"/>
                        </a:spcBef>
                        <a:spcAft>
                          <a:spcPts val="0"/>
                        </a:spcAft>
                        <a:buNone/>
                      </a:pPr>
                      <a:r>
                        <a:rPr b="1" lang="id">
                          <a:solidFill>
                            <a:schemeClr val="lt1"/>
                          </a:solidFill>
                          <a:latin typeface="Times New Roman"/>
                          <a:ea typeface="Times New Roman"/>
                          <a:cs typeface="Times New Roman"/>
                          <a:sym typeface="Times New Roman"/>
                        </a:rPr>
                        <a:t>Natasya Sitorus</a:t>
                      </a:r>
                      <a:endParaRPr b="1">
                        <a:solidFill>
                          <a:schemeClr val="lt1"/>
                        </a:solidFill>
                        <a:latin typeface="Times New Roman"/>
                        <a:ea typeface="Times New Roman"/>
                        <a:cs typeface="Times New Roman"/>
                        <a:sym typeface="Times New Roman"/>
                      </a:endParaRPr>
                    </a:p>
                  </a:txBody>
                  <a:tcPr marT="63500" marB="63500" marR="63500" marL="63500"/>
                </a:tc>
              </a:tr>
              <a:tr h="405100">
                <a:tc>
                  <a:txBody>
                    <a:bodyPr/>
                    <a:lstStyle/>
                    <a:p>
                      <a:pPr indent="0" lvl="0" marL="269999" marR="0" rtl="0" algn="l">
                        <a:spcBef>
                          <a:spcPts val="0"/>
                        </a:spcBef>
                        <a:spcAft>
                          <a:spcPts val="0"/>
                        </a:spcAft>
                        <a:buNone/>
                      </a:pPr>
                      <a:r>
                        <a:rPr b="1" lang="id">
                          <a:solidFill>
                            <a:schemeClr val="lt1"/>
                          </a:solidFill>
                          <a:latin typeface="Times New Roman"/>
                          <a:ea typeface="Times New Roman"/>
                          <a:cs typeface="Times New Roman"/>
                          <a:sym typeface="Times New Roman"/>
                        </a:rPr>
                        <a:t>12S18060</a:t>
                      </a:r>
                      <a:endParaRPr b="1">
                        <a:solidFill>
                          <a:schemeClr val="lt1"/>
                        </a:solidFill>
                        <a:latin typeface="Times New Roman"/>
                        <a:ea typeface="Times New Roman"/>
                        <a:cs typeface="Times New Roman"/>
                        <a:sym typeface="Times New Roman"/>
                      </a:endParaRPr>
                    </a:p>
                  </a:txBody>
                  <a:tcPr marT="63500" marB="63500" marR="63500" marL="63500"/>
                </a:tc>
                <a:tc>
                  <a:txBody>
                    <a:bodyPr/>
                    <a:lstStyle/>
                    <a:p>
                      <a:pPr indent="0" lvl="0" marL="269999" marR="0" rtl="0" algn="l">
                        <a:spcBef>
                          <a:spcPts val="0"/>
                        </a:spcBef>
                        <a:spcAft>
                          <a:spcPts val="0"/>
                        </a:spcAft>
                        <a:buNone/>
                      </a:pPr>
                      <a:r>
                        <a:rPr b="1" lang="id">
                          <a:solidFill>
                            <a:schemeClr val="lt1"/>
                          </a:solidFill>
                          <a:latin typeface="Times New Roman"/>
                          <a:ea typeface="Times New Roman"/>
                          <a:cs typeface="Times New Roman"/>
                          <a:sym typeface="Times New Roman"/>
                        </a:rPr>
                        <a:t>Elsaday Bakara</a:t>
                      </a:r>
                      <a:endParaRPr b="1">
                        <a:solidFill>
                          <a:schemeClr val="lt1"/>
                        </a:solidFill>
                        <a:latin typeface="Times New Roman"/>
                        <a:ea typeface="Times New Roman"/>
                        <a:cs typeface="Times New Roman"/>
                        <a:sym typeface="Times New Roman"/>
                      </a:endParaRPr>
                    </a:p>
                  </a:txBody>
                  <a:tcPr marT="63500" marB="63500" marR="63500" marL="63500"/>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6"/>
          <p:cNvSpPr txBox="1"/>
          <p:nvPr>
            <p:ph type="title"/>
          </p:nvPr>
        </p:nvSpPr>
        <p:spPr>
          <a:xfrm>
            <a:off x="0" y="100"/>
            <a:ext cx="9144000" cy="514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id" sz="6000"/>
              <a:t>Terima kasih</a:t>
            </a:r>
            <a:endParaRPr sz="6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8"/>
          <p:cNvSpPr txBox="1"/>
          <p:nvPr/>
        </p:nvSpPr>
        <p:spPr>
          <a:xfrm>
            <a:off x="1297500" y="1132625"/>
            <a:ext cx="7038900" cy="48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d" sz="2400">
                <a:solidFill>
                  <a:srgbClr val="FFFFFF"/>
                </a:solidFill>
                <a:latin typeface="Montserrat"/>
                <a:ea typeface="Montserrat"/>
                <a:cs typeface="Montserrat"/>
                <a:sym typeface="Montserrat"/>
              </a:rPr>
              <a:t>Agenda Presentasi</a:t>
            </a:r>
            <a:endParaRPr b="1" sz="2400">
              <a:solidFill>
                <a:srgbClr val="FFFFFF"/>
              </a:solidFill>
              <a:latin typeface="Montserrat"/>
              <a:ea typeface="Montserrat"/>
              <a:cs typeface="Montserrat"/>
              <a:sym typeface="Montserrat"/>
            </a:endParaRPr>
          </a:p>
        </p:txBody>
      </p:sp>
      <p:sp>
        <p:nvSpPr>
          <p:cNvPr id="237" name="Google Shape;237;p18"/>
          <p:cNvSpPr txBox="1"/>
          <p:nvPr/>
        </p:nvSpPr>
        <p:spPr>
          <a:xfrm>
            <a:off x="4443275" y="2064600"/>
            <a:ext cx="3275400" cy="20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FFFFFF"/>
              </a:solidFill>
              <a:latin typeface="Average"/>
              <a:ea typeface="Average"/>
              <a:cs typeface="Average"/>
              <a:sym typeface="Average"/>
            </a:endParaRPr>
          </a:p>
        </p:txBody>
      </p:sp>
      <p:sp>
        <p:nvSpPr>
          <p:cNvPr id="238" name="Google Shape;238;p18"/>
          <p:cNvSpPr txBox="1"/>
          <p:nvPr/>
        </p:nvSpPr>
        <p:spPr>
          <a:xfrm>
            <a:off x="1294300" y="2064600"/>
            <a:ext cx="4074900" cy="2020500"/>
          </a:xfrm>
          <a:prstGeom prst="rect">
            <a:avLst/>
          </a:prstGeom>
          <a:noFill/>
          <a:ln>
            <a:noFill/>
          </a:ln>
        </p:spPr>
        <p:txBody>
          <a:bodyPr anchorCtr="0" anchor="t" bIns="91425" lIns="91425" spcFirstLastPara="1" rIns="91425" wrap="square" tIns="91425">
            <a:noAutofit/>
          </a:bodyPr>
          <a:lstStyle/>
          <a:p>
            <a:pPr indent="-349250" lvl="0" marL="457200" rtl="0" algn="l">
              <a:lnSpc>
                <a:spcPct val="100000"/>
              </a:lnSpc>
              <a:spcBef>
                <a:spcPts val="0"/>
              </a:spcBef>
              <a:spcAft>
                <a:spcPts val="0"/>
              </a:spcAft>
              <a:buClr>
                <a:srgbClr val="FFFFFF"/>
              </a:buClr>
              <a:buSzPts val="1900"/>
              <a:buFont typeface="Montserrat"/>
              <a:buAutoNum type="arabicPeriod"/>
            </a:pPr>
            <a:r>
              <a:rPr lang="id" sz="1900">
                <a:solidFill>
                  <a:srgbClr val="FFFFFF"/>
                </a:solidFill>
                <a:latin typeface="Montserrat"/>
                <a:ea typeface="Montserrat"/>
                <a:cs typeface="Montserrat"/>
                <a:sym typeface="Montserrat"/>
              </a:rPr>
              <a:t>Pendahuluan</a:t>
            </a:r>
            <a:endParaRPr sz="2300">
              <a:solidFill>
                <a:srgbClr val="FFFFFF"/>
              </a:solidFill>
              <a:latin typeface="Average"/>
              <a:ea typeface="Average"/>
              <a:cs typeface="Average"/>
              <a:sym typeface="Average"/>
            </a:endParaRPr>
          </a:p>
          <a:p>
            <a:pPr indent="-349250" lvl="0" marL="457200" rtl="0" algn="l">
              <a:lnSpc>
                <a:spcPct val="100000"/>
              </a:lnSpc>
              <a:spcBef>
                <a:spcPts val="0"/>
              </a:spcBef>
              <a:spcAft>
                <a:spcPts val="0"/>
              </a:spcAft>
              <a:buClr>
                <a:srgbClr val="FFFFFF"/>
              </a:buClr>
              <a:buSzPts val="1900"/>
              <a:buFont typeface="Montserrat"/>
              <a:buAutoNum type="arabicPeriod"/>
            </a:pPr>
            <a:r>
              <a:rPr lang="id" sz="1900">
                <a:solidFill>
                  <a:srgbClr val="FFFFFF"/>
                </a:solidFill>
                <a:latin typeface="Montserrat"/>
                <a:ea typeface="Montserrat"/>
                <a:cs typeface="Montserrat"/>
                <a:sym typeface="Montserrat"/>
              </a:rPr>
              <a:t>Permasalahan</a:t>
            </a:r>
            <a:endParaRPr sz="2300">
              <a:solidFill>
                <a:srgbClr val="FFFFFF"/>
              </a:solidFill>
              <a:latin typeface="Average"/>
              <a:ea typeface="Average"/>
              <a:cs typeface="Average"/>
              <a:sym typeface="Average"/>
            </a:endParaRPr>
          </a:p>
          <a:p>
            <a:pPr indent="-349250" lvl="0" marL="457200" rtl="0" algn="l">
              <a:lnSpc>
                <a:spcPct val="100000"/>
              </a:lnSpc>
              <a:spcBef>
                <a:spcPts val="0"/>
              </a:spcBef>
              <a:spcAft>
                <a:spcPts val="0"/>
              </a:spcAft>
              <a:buClr>
                <a:srgbClr val="FFFFFF"/>
              </a:buClr>
              <a:buSzPts val="1900"/>
              <a:buFont typeface="Montserrat"/>
              <a:buAutoNum type="arabicPeriod"/>
            </a:pPr>
            <a:r>
              <a:rPr lang="id" sz="1900">
                <a:solidFill>
                  <a:srgbClr val="FFFFFF"/>
                </a:solidFill>
                <a:latin typeface="Montserrat"/>
                <a:ea typeface="Montserrat"/>
                <a:cs typeface="Montserrat"/>
                <a:sym typeface="Montserrat"/>
              </a:rPr>
              <a:t>Solusi</a:t>
            </a:r>
            <a:endParaRPr sz="2300">
              <a:solidFill>
                <a:srgbClr val="FFFFFF"/>
              </a:solidFill>
              <a:latin typeface="Average"/>
              <a:ea typeface="Average"/>
              <a:cs typeface="Average"/>
              <a:sym typeface="Average"/>
            </a:endParaRPr>
          </a:p>
          <a:p>
            <a:pPr indent="-349250" lvl="0" marL="457200" rtl="0" algn="l">
              <a:lnSpc>
                <a:spcPct val="100000"/>
              </a:lnSpc>
              <a:spcBef>
                <a:spcPts val="0"/>
              </a:spcBef>
              <a:spcAft>
                <a:spcPts val="0"/>
              </a:spcAft>
              <a:buClr>
                <a:srgbClr val="FFFFFF"/>
              </a:buClr>
              <a:buSzPts val="1900"/>
              <a:buFont typeface="Montserrat"/>
              <a:buAutoNum type="arabicPeriod"/>
            </a:pPr>
            <a:r>
              <a:rPr lang="id" sz="1900">
                <a:solidFill>
                  <a:srgbClr val="FFFFFF"/>
                </a:solidFill>
                <a:latin typeface="Montserrat"/>
                <a:ea typeface="Montserrat"/>
                <a:cs typeface="Montserrat"/>
                <a:sym typeface="Montserrat"/>
              </a:rPr>
              <a:t>Machine Learning pipeline</a:t>
            </a:r>
            <a:endParaRPr sz="2300">
              <a:solidFill>
                <a:srgbClr val="FFFFFF"/>
              </a:solidFill>
              <a:latin typeface="Average"/>
              <a:ea typeface="Average"/>
              <a:cs typeface="Average"/>
              <a:sym typeface="Average"/>
            </a:endParaRPr>
          </a:p>
          <a:p>
            <a:pPr indent="-349250" lvl="0" marL="457200" rtl="0" algn="l">
              <a:lnSpc>
                <a:spcPct val="100000"/>
              </a:lnSpc>
              <a:spcBef>
                <a:spcPts val="0"/>
              </a:spcBef>
              <a:spcAft>
                <a:spcPts val="0"/>
              </a:spcAft>
              <a:buClr>
                <a:srgbClr val="FFFFFF"/>
              </a:buClr>
              <a:buSzPts val="1900"/>
              <a:buFont typeface="Montserrat"/>
              <a:buAutoNum type="arabicPeriod"/>
            </a:pPr>
            <a:r>
              <a:rPr lang="id" sz="1900">
                <a:solidFill>
                  <a:srgbClr val="FFFFFF"/>
                </a:solidFill>
                <a:latin typeface="Montserrat"/>
                <a:ea typeface="Montserrat"/>
                <a:cs typeface="Montserrat"/>
                <a:sym typeface="Montserrat"/>
              </a:rPr>
              <a:t>Implementasi</a:t>
            </a:r>
            <a:endParaRPr sz="2300">
              <a:solidFill>
                <a:srgbClr val="FFFFFF"/>
              </a:solidFill>
              <a:latin typeface="Average"/>
              <a:ea typeface="Average"/>
              <a:cs typeface="Average"/>
              <a:sym typeface="Average"/>
            </a:endParaRPr>
          </a:p>
          <a:p>
            <a:pPr indent="-349250" lvl="0" marL="457200" rtl="0" algn="l">
              <a:lnSpc>
                <a:spcPct val="100000"/>
              </a:lnSpc>
              <a:spcBef>
                <a:spcPts val="0"/>
              </a:spcBef>
              <a:spcAft>
                <a:spcPts val="0"/>
              </a:spcAft>
              <a:buClr>
                <a:srgbClr val="FFFFFF"/>
              </a:buClr>
              <a:buSzPts val="1900"/>
              <a:buFont typeface="Montserrat"/>
              <a:buAutoNum type="arabicPeriod"/>
            </a:pPr>
            <a:r>
              <a:rPr lang="id" sz="1900">
                <a:solidFill>
                  <a:srgbClr val="FFFFFF"/>
                </a:solidFill>
                <a:latin typeface="Montserrat"/>
                <a:ea typeface="Montserrat"/>
                <a:cs typeface="Montserrat"/>
                <a:sym typeface="Montserrat"/>
              </a:rPr>
              <a:t>Kesimpulan dan Saran</a:t>
            </a:r>
            <a:endParaRPr sz="2300">
              <a:solidFill>
                <a:srgbClr val="FFFFFF"/>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id"/>
              <a:t>Latar belakang permasalahan</a:t>
            </a:r>
            <a:endParaRPr b="1"/>
          </a:p>
        </p:txBody>
      </p:sp>
      <p:sp>
        <p:nvSpPr>
          <p:cNvPr id="244" name="Google Shape;244;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1600"/>
              </a:spcAft>
              <a:buNone/>
            </a:pPr>
            <a:r>
              <a:rPr lang="id" sz="1200">
                <a:latin typeface="Times New Roman"/>
                <a:ea typeface="Times New Roman"/>
                <a:cs typeface="Times New Roman"/>
                <a:sym typeface="Times New Roman"/>
              </a:rPr>
              <a:t>Wabah penyakit yang disebabkan oleh virus korona (2019-nCoV) atau biasa kita sebut dengan </a:t>
            </a:r>
            <a:r>
              <a:rPr lang="id" sz="1200">
                <a:solidFill>
                  <a:schemeClr val="dk1"/>
                </a:solidFill>
                <a:highlight>
                  <a:srgbClr val="FFE599"/>
                </a:highlight>
                <a:latin typeface="Times New Roman"/>
                <a:ea typeface="Times New Roman"/>
                <a:cs typeface="Times New Roman"/>
                <a:sym typeface="Times New Roman"/>
              </a:rPr>
              <a:t>COVID-19 telah ditetapkan sebagai pandemi global</a:t>
            </a:r>
            <a:r>
              <a:rPr lang="id" sz="1200">
                <a:solidFill>
                  <a:schemeClr val="dk1"/>
                </a:solidFill>
                <a:latin typeface="Times New Roman"/>
                <a:ea typeface="Times New Roman"/>
                <a:cs typeface="Times New Roman"/>
                <a:sym typeface="Times New Roman"/>
              </a:rPr>
              <a:t> </a:t>
            </a:r>
            <a:r>
              <a:rPr lang="id" sz="1200">
                <a:latin typeface="Times New Roman"/>
                <a:ea typeface="Times New Roman"/>
                <a:cs typeface="Times New Roman"/>
                <a:sym typeface="Times New Roman"/>
              </a:rPr>
              <a:t>oleh WHO pada tanggal 11 Maret 2020. Saat ini </a:t>
            </a:r>
            <a:r>
              <a:rPr lang="id" sz="1200">
                <a:solidFill>
                  <a:schemeClr val="dk1"/>
                </a:solidFill>
                <a:highlight>
                  <a:srgbClr val="FFE599"/>
                </a:highlight>
                <a:latin typeface="Times New Roman"/>
                <a:ea typeface="Times New Roman"/>
                <a:cs typeface="Times New Roman"/>
                <a:sym typeface="Times New Roman"/>
              </a:rPr>
              <a:t>masyarakat dapat dengan mudah menyampaikan opini dan respon mereka</a:t>
            </a:r>
            <a:r>
              <a:rPr lang="id" sz="1200">
                <a:latin typeface="Times New Roman"/>
                <a:ea typeface="Times New Roman"/>
                <a:cs typeface="Times New Roman"/>
                <a:sym typeface="Times New Roman"/>
              </a:rPr>
              <a:t> terhadap sesuatu baik itu dalam konteks negatif atau positif, opini dan respon ini dapat kita temukan di berbagai media sosial. Dengan memanfaatkan data yang bersumber dari media sosial (seperti twitter) tentunya dapat dijadikan sebagai alternatif untuk menggantikan survey tradisional. Analisis sentimen atau opinion mining merupakan cabang penelitian text mining yang bertujuan untuk menentukan persepsi atau subjektivitas publik terhadap suatu topik pembahasan, kejadian atau permasalahan . Analisis sentimen melakukan klasifikasi teks ke dalam orientasi positif atau negatif, analisis sentimen dibagi menjadi empat jenis pendekatan yaitu Machine learning approach, Lexicon-based approach, Rule-based approach dan Statistical model approach.</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idx="4294967295" type="body"/>
          </p:nvPr>
        </p:nvSpPr>
        <p:spPr>
          <a:xfrm>
            <a:off x="873750" y="188050"/>
            <a:ext cx="7653900" cy="4875000"/>
          </a:xfrm>
          <a:prstGeom prst="rect">
            <a:avLst/>
          </a:prstGeom>
          <a:ln>
            <a:noFill/>
          </a:ln>
        </p:spPr>
        <p:txBody>
          <a:bodyPr anchorCtr="0" anchor="t" bIns="91425" lIns="91425" spcFirstLastPara="1" rIns="91425" wrap="square" tIns="91425">
            <a:noAutofit/>
          </a:bodyPr>
          <a:lstStyle/>
          <a:p>
            <a:pPr indent="0" lvl="0" marL="457200" rtl="0" algn="just">
              <a:spcBef>
                <a:spcPts val="0"/>
              </a:spcBef>
              <a:spcAft>
                <a:spcPts val="0"/>
              </a:spcAft>
              <a:buNone/>
            </a:pPr>
            <a:r>
              <a:rPr b="1" lang="id" sz="1500">
                <a:solidFill>
                  <a:schemeClr val="lt1"/>
                </a:solidFill>
                <a:latin typeface="Times New Roman"/>
                <a:ea typeface="Times New Roman"/>
                <a:cs typeface="Times New Roman"/>
                <a:sym typeface="Times New Roman"/>
              </a:rPr>
              <a:t>Tujuan</a:t>
            </a:r>
            <a:r>
              <a:rPr lang="id" sz="1500">
                <a:solidFill>
                  <a:schemeClr val="lt1"/>
                </a:solidFill>
                <a:latin typeface="Times New Roman"/>
                <a:ea typeface="Times New Roman"/>
                <a:cs typeface="Times New Roman"/>
                <a:sym typeface="Times New Roman"/>
              </a:rPr>
              <a:t> </a:t>
            </a:r>
            <a:endParaRPr sz="1500">
              <a:solidFill>
                <a:schemeClr val="lt1"/>
              </a:solidFill>
              <a:latin typeface="Times New Roman"/>
              <a:ea typeface="Times New Roman"/>
              <a:cs typeface="Times New Roman"/>
              <a:sym typeface="Times New Roman"/>
            </a:endParaRPr>
          </a:p>
          <a:p>
            <a:pPr indent="0" lvl="0" marL="457200" rtl="0" algn="just">
              <a:spcBef>
                <a:spcPts val="0"/>
              </a:spcBef>
              <a:spcAft>
                <a:spcPts val="0"/>
              </a:spcAft>
              <a:buNone/>
            </a:pPr>
            <a:r>
              <a:rPr lang="id" sz="1500">
                <a:solidFill>
                  <a:schemeClr val="lt1"/>
                </a:solidFill>
                <a:latin typeface="Times New Roman"/>
                <a:ea typeface="Times New Roman"/>
                <a:cs typeface="Times New Roman"/>
                <a:sym typeface="Times New Roman"/>
              </a:rPr>
              <a:t>Adapun tujuan dari penelitian ini adalah untuk melakukan analisis sentimen terkait opini masyarakat terkait pandemi covid yang terjadi selama ini baik itu dalam orientasi positif dan negatif.  </a:t>
            </a:r>
            <a:endParaRPr sz="1500">
              <a:solidFill>
                <a:schemeClr val="lt1"/>
              </a:solidFill>
              <a:latin typeface="Times New Roman"/>
              <a:ea typeface="Times New Roman"/>
              <a:cs typeface="Times New Roman"/>
              <a:sym typeface="Times New Roman"/>
            </a:endParaRPr>
          </a:p>
          <a:p>
            <a:pPr indent="0" lvl="0" marL="457200" rtl="0" algn="just">
              <a:spcBef>
                <a:spcPts val="0"/>
              </a:spcBef>
              <a:spcAft>
                <a:spcPts val="0"/>
              </a:spcAft>
              <a:buNone/>
            </a:pPr>
            <a:r>
              <a:rPr lang="id" sz="1500">
                <a:solidFill>
                  <a:schemeClr val="lt1"/>
                </a:solidFill>
                <a:latin typeface="Times New Roman"/>
                <a:ea typeface="Times New Roman"/>
                <a:cs typeface="Times New Roman"/>
                <a:sym typeface="Times New Roman"/>
              </a:rPr>
              <a:t> </a:t>
            </a:r>
            <a:endParaRPr sz="1500">
              <a:solidFill>
                <a:schemeClr val="lt1"/>
              </a:solidFill>
              <a:latin typeface="Times New Roman"/>
              <a:ea typeface="Times New Roman"/>
              <a:cs typeface="Times New Roman"/>
              <a:sym typeface="Times New Roman"/>
            </a:endParaRPr>
          </a:p>
          <a:p>
            <a:pPr indent="0" lvl="0" marL="457200" rtl="0" algn="just">
              <a:spcBef>
                <a:spcPts val="0"/>
              </a:spcBef>
              <a:spcAft>
                <a:spcPts val="0"/>
              </a:spcAft>
              <a:buNone/>
            </a:pPr>
            <a:r>
              <a:rPr b="1" lang="id" sz="1500">
                <a:solidFill>
                  <a:schemeClr val="lt1"/>
                </a:solidFill>
                <a:latin typeface="Times New Roman"/>
                <a:ea typeface="Times New Roman"/>
                <a:cs typeface="Times New Roman"/>
                <a:sym typeface="Times New Roman"/>
              </a:rPr>
              <a:t>Manfaat</a:t>
            </a:r>
            <a:r>
              <a:rPr lang="id" sz="1500">
                <a:solidFill>
                  <a:schemeClr val="lt1"/>
                </a:solidFill>
                <a:latin typeface="Times New Roman"/>
                <a:ea typeface="Times New Roman"/>
                <a:cs typeface="Times New Roman"/>
                <a:sym typeface="Times New Roman"/>
              </a:rPr>
              <a:t> </a:t>
            </a:r>
            <a:endParaRPr sz="1500">
              <a:solidFill>
                <a:schemeClr val="lt1"/>
              </a:solidFill>
              <a:latin typeface="Times New Roman"/>
              <a:ea typeface="Times New Roman"/>
              <a:cs typeface="Times New Roman"/>
              <a:sym typeface="Times New Roman"/>
            </a:endParaRPr>
          </a:p>
          <a:p>
            <a:pPr indent="0" lvl="0" marL="457200" rtl="0" algn="just">
              <a:spcBef>
                <a:spcPts val="0"/>
              </a:spcBef>
              <a:spcAft>
                <a:spcPts val="0"/>
              </a:spcAft>
              <a:buNone/>
            </a:pPr>
            <a:r>
              <a:rPr lang="id" sz="1500">
                <a:solidFill>
                  <a:schemeClr val="lt1"/>
                </a:solidFill>
                <a:latin typeface="Times New Roman"/>
                <a:ea typeface="Times New Roman"/>
                <a:cs typeface="Times New Roman"/>
                <a:sym typeface="Times New Roman"/>
              </a:rPr>
              <a:t>Manfaat dari pengerjaan proyek ini yaitu: </a:t>
            </a:r>
            <a:endParaRPr sz="1500">
              <a:latin typeface="Times New Roman"/>
              <a:ea typeface="Times New Roman"/>
              <a:cs typeface="Times New Roman"/>
              <a:sym typeface="Times New Roman"/>
            </a:endParaRPr>
          </a:p>
          <a:p>
            <a:pPr indent="0" lvl="0" marL="457200" rtl="0" algn="just">
              <a:spcBef>
                <a:spcPts val="0"/>
              </a:spcBef>
              <a:spcAft>
                <a:spcPts val="0"/>
              </a:spcAft>
              <a:buNone/>
            </a:pPr>
            <a:r>
              <a:rPr lang="id" sz="1500">
                <a:solidFill>
                  <a:schemeClr val="lt1"/>
                </a:solidFill>
                <a:latin typeface="Times New Roman"/>
                <a:ea typeface="Times New Roman"/>
                <a:cs typeface="Times New Roman"/>
                <a:sym typeface="Times New Roman"/>
              </a:rPr>
              <a:t>Proyek ini diharapkan nantinya dapat memberikan pemahaman dan keterampilan bagi tim proyek untuk mengimplementasikan</a:t>
            </a:r>
            <a:r>
              <a:rPr lang="id" sz="1500">
                <a:latin typeface="Times New Roman"/>
                <a:ea typeface="Times New Roman"/>
                <a:cs typeface="Times New Roman"/>
                <a:sym typeface="Times New Roman"/>
              </a:rPr>
              <a:t> dan</a:t>
            </a:r>
            <a:r>
              <a:rPr lang="id" sz="1500">
                <a:solidFill>
                  <a:schemeClr val="lt1"/>
                </a:solidFill>
                <a:latin typeface="Times New Roman"/>
                <a:ea typeface="Times New Roman"/>
                <a:cs typeface="Times New Roman"/>
                <a:sym typeface="Times New Roman"/>
              </a:rPr>
              <a:t> mengintegrasikan teknologi yang digunakan dalam pengolahan data besar.  </a:t>
            </a:r>
            <a:endParaRPr sz="1500">
              <a:solidFill>
                <a:schemeClr val="lt1"/>
              </a:solidFill>
              <a:latin typeface="Times New Roman"/>
              <a:ea typeface="Times New Roman"/>
              <a:cs typeface="Times New Roman"/>
              <a:sym typeface="Times New Roman"/>
            </a:endParaRPr>
          </a:p>
          <a:p>
            <a:pPr indent="0" lvl="0" marL="914400" rtl="0" algn="just">
              <a:spcBef>
                <a:spcPts val="0"/>
              </a:spcBef>
              <a:spcAft>
                <a:spcPts val="0"/>
              </a:spcAft>
              <a:buNone/>
            </a:pPr>
            <a:r>
              <a:rPr lang="id" sz="1500">
                <a:solidFill>
                  <a:schemeClr val="lt1"/>
                </a:solidFill>
                <a:latin typeface="Times New Roman"/>
                <a:ea typeface="Times New Roman"/>
                <a:cs typeface="Times New Roman"/>
                <a:sym typeface="Times New Roman"/>
              </a:rPr>
              <a:t> </a:t>
            </a:r>
            <a:endParaRPr sz="1500">
              <a:solidFill>
                <a:schemeClr val="lt1"/>
              </a:solidFill>
              <a:latin typeface="Times New Roman"/>
              <a:ea typeface="Times New Roman"/>
              <a:cs typeface="Times New Roman"/>
              <a:sym typeface="Times New Roman"/>
            </a:endParaRPr>
          </a:p>
          <a:p>
            <a:pPr indent="0" lvl="0" marL="444500" rtl="0" algn="just">
              <a:spcBef>
                <a:spcPts val="0"/>
              </a:spcBef>
              <a:spcAft>
                <a:spcPts val="0"/>
              </a:spcAft>
              <a:buNone/>
            </a:pPr>
            <a:r>
              <a:rPr b="1" lang="id" sz="1500">
                <a:solidFill>
                  <a:schemeClr val="lt1"/>
                </a:solidFill>
                <a:latin typeface="Times New Roman"/>
                <a:ea typeface="Times New Roman"/>
                <a:cs typeface="Times New Roman"/>
                <a:sym typeface="Times New Roman"/>
              </a:rPr>
              <a:t>Ruang Lingkup</a:t>
            </a:r>
            <a:r>
              <a:rPr lang="id" sz="1500">
                <a:solidFill>
                  <a:schemeClr val="lt1"/>
                </a:solidFill>
                <a:latin typeface="Times New Roman"/>
                <a:ea typeface="Times New Roman"/>
                <a:cs typeface="Times New Roman"/>
                <a:sym typeface="Times New Roman"/>
              </a:rPr>
              <a:t> </a:t>
            </a:r>
            <a:endParaRPr sz="1500">
              <a:solidFill>
                <a:schemeClr val="lt1"/>
              </a:solidFill>
              <a:latin typeface="Times New Roman"/>
              <a:ea typeface="Times New Roman"/>
              <a:cs typeface="Times New Roman"/>
              <a:sym typeface="Times New Roman"/>
            </a:endParaRPr>
          </a:p>
          <a:p>
            <a:pPr indent="0" lvl="0" marL="444500" rtl="0" algn="just">
              <a:spcBef>
                <a:spcPts val="0"/>
              </a:spcBef>
              <a:spcAft>
                <a:spcPts val="0"/>
              </a:spcAft>
              <a:buNone/>
            </a:pPr>
            <a:r>
              <a:rPr lang="id" sz="1500">
                <a:solidFill>
                  <a:schemeClr val="lt1"/>
                </a:solidFill>
                <a:latin typeface="Times New Roman"/>
                <a:ea typeface="Times New Roman"/>
                <a:cs typeface="Times New Roman"/>
                <a:sym typeface="Times New Roman"/>
              </a:rPr>
              <a:t>Ruang Lingkup dalam pengerjaan proyek ini adalah  </a:t>
            </a:r>
            <a:endParaRPr sz="1500">
              <a:solidFill>
                <a:schemeClr val="lt1"/>
              </a:solidFill>
              <a:latin typeface="Times New Roman"/>
              <a:ea typeface="Times New Roman"/>
              <a:cs typeface="Times New Roman"/>
              <a:sym typeface="Times New Roman"/>
            </a:endParaRPr>
          </a:p>
          <a:p>
            <a:pPr indent="-323850" lvl="0" marL="1130300" rtl="0" algn="l">
              <a:spcBef>
                <a:spcPts val="0"/>
              </a:spcBef>
              <a:spcAft>
                <a:spcPts val="0"/>
              </a:spcAft>
              <a:buClr>
                <a:schemeClr val="lt1"/>
              </a:buClr>
              <a:buSzPts val="1500"/>
              <a:buFont typeface="Times New Roman"/>
              <a:buAutoNum type="arabicPeriod"/>
            </a:pPr>
            <a:r>
              <a:rPr lang="id" sz="1500">
                <a:solidFill>
                  <a:schemeClr val="lt1"/>
                </a:solidFill>
                <a:latin typeface="Times New Roman"/>
                <a:ea typeface="Times New Roman"/>
                <a:cs typeface="Times New Roman"/>
                <a:sym typeface="Times New Roman"/>
              </a:rPr>
              <a:t>Menggunakan data dari API twitter.  </a:t>
            </a:r>
            <a:endParaRPr sz="1500">
              <a:solidFill>
                <a:schemeClr val="lt1"/>
              </a:solidFill>
              <a:latin typeface="Times New Roman"/>
              <a:ea typeface="Times New Roman"/>
              <a:cs typeface="Times New Roman"/>
              <a:sym typeface="Times New Roman"/>
            </a:endParaRPr>
          </a:p>
          <a:p>
            <a:pPr indent="-323850" lvl="0" marL="1130300" rtl="0" algn="l">
              <a:spcBef>
                <a:spcPts val="0"/>
              </a:spcBef>
              <a:spcAft>
                <a:spcPts val="0"/>
              </a:spcAft>
              <a:buClr>
                <a:schemeClr val="lt1"/>
              </a:buClr>
              <a:buSzPts val="1500"/>
              <a:buFont typeface="Times New Roman"/>
              <a:buAutoNum type="arabicPeriod" startAt="2"/>
            </a:pPr>
            <a:r>
              <a:rPr lang="id" sz="1500">
                <a:solidFill>
                  <a:schemeClr val="lt1"/>
                </a:solidFill>
                <a:latin typeface="Times New Roman"/>
                <a:ea typeface="Times New Roman"/>
                <a:cs typeface="Times New Roman"/>
                <a:sym typeface="Times New Roman"/>
              </a:rPr>
              <a:t>Menggunakan Jupyter Notebook sebagai</a:t>
            </a:r>
            <a:r>
              <a:rPr i="1" lang="id" sz="1500">
                <a:solidFill>
                  <a:schemeClr val="lt1"/>
                </a:solidFill>
                <a:latin typeface="Times New Roman"/>
                <a:ea typeface="Times New Roman"/>
                <a:cs typeface="Times New Roman"/>
                <a:sym typeface="Times New Roman"/>
              </a:rPr>
              <a:t> worksheet.</a:t>
            </a:r>
            <a:r>
              <a:rPr lang="id" sz="1500">
                <a:solidFill>
                  <a:schemeClr val="lt1"/>
                </a:solidFill>
                <a:latin typeface="Times New Roman"/>
                <a:ea typeface="Times New Roman"/>
                <a:cs typeface="Times New Roman"/>
                <a:sym typeface="Times New Roman"/>
              </a:rPr>
              <a:t> </a:t>
            </a:r>
            <a:endParaRPr sz="1500">
              <a:solidFill>
                <a:schemeClr val="lt1"/>
              </a:solidFill>
              <a:latin typeface="Times New Roman"/>
              <a:ea typeface="Times New Roman"/>
              <a:cs typeface="Times New Roman"/>
              <a:sym typeface="Times New Roman"/>
            </a:endParaRPr>
          </a:p>
          <a:p>
            <a:pPr indent="-323850" lvl="0" marL="1130300" rtl="0" algn="l">
              <a:spcBef>
                <a:spcPts val="0"/>
              </a:spcBef>
              <a:spcAft>
                <a:spcPts val="0"/>
              </a:spcAft>
              <a:buClr>
                <a:schemeClr val="lt1"/>
              </a:buClr>
              <a:buSzPts val="1500"/>
              <a:buFont typeface="Times New Roman"/>
              <a:buAutoNum type="arabicPeriod" startAt="3"/>
            </a:pPr>
            <a:r>
              <a:rPr lang="id" sz="1500">
                <a:solidFill>
                  <a:schemeClr val="lt1"/>
                </a:solidFill>
                <a:latin typeface="Times New Roman"/>
                <a:ea typeface="Times New Roman"/>
                <a:cs typeface="Times New Roman"/>
                <a:sym typeface="Times New Roman"/>
              </a:rPr>
              <a:t>Analisis sentimen akan dilakukan dengan klasifikasi opini masyarakat. </a:t>
            </a:r>
            <a:endParaRPr sz="1500">
              <a:solidFill>
                <a:schemeClr val="lt1"/>
              </a:solidFill>
              <a:latin typeface="Times New Roman"/>
              <a:ea typeface="Times New Roman"/>
              <a:cs typeface="Times New Roman"/>
              <a:sym typeface="Times New Roman"/>
            </a:endParaRPr>
          </a:p>
          <a:p>
            <a:pPr indent="0" lvl="0" marL="0" rtl="0" algn="l">
              <a:spcBef>
                <a:spcPts val="0"/>
              </a:spcBef>
              <a:spcAft>
                <a:spcPts val="1600"/>
              </a:spcAft>
              <a:buNone/>
            </a:pPr>
            <a:r>
              <a:t/>
            </a:r>
            <a:endParaRPr sz="15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t>Permasalahan</a:t>
            </a:r>
            <a:endParaRPr/>
          </a:p>
        </p:txBody>
      </p:sp>
      <p:sp>
        <p:nvSpPr>
          <p:cNvPr id="255" name="Google Shape;255;p21"/>
          <p:cNvSpPr txBox="1"/>
          <p:nvPr>
            <p:ph idx="1" type="body"/>
          </p:nvPr>
        </p:nvSpPr>
        <p:spPr>
          <a:xfrm>
            <a:off x="1297500" y="1223231"/>
            <a:ext cx="7038900" cy="28461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id" sz="1600">
                <a:latin typeface="Times New Roman"/>
                <a:ea typeface="Times New Roman"/>
                <a:cs typeface="Times New Roman"/>
                <a:sym typeface="Times New Roman"/>
              </a:rPr>
              <a:t>Pada bab ini dijelaskan masalah yang akan diselesaikan dalam proyek Pengenalan Big Data. Permasalahan proyek pengenalan Big Data yang akan diselesaikan adalah melakukan klasifikasi analisis sentimen pada pendapat masyarakat terkait pandemi covid. Arsitektur sistem akan didesain dapat mengolah data terstruktur dan data tidak terstruktur. Hal tersebut berguna untuk mengetahui cara klasifikasi yang dapat digunakan apabila data yang digunakan merupakan data streaming. Berdasarkan kebutuhan diatas maka permasalahan yang akan dirumuskan adalah bagaimana suatu sistem dapat mengklasifikasikan opini yang diberikan oleh masyarakat terkait pandemi covid yang terjadi yang bernilai positif atau negatif menggunakan algoritma Naive Bayes.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9" name="Shape 259"/>
        <p:cNvGrpSpPr/>
        <p:nvPr/>
      </p:nvGrpSpPr>
      <p:grpSpPr>
        <a:xfrm>
          <a:off x="0" y="0"/>
          <a:ext cx="0" cy="0"/>
          <a:chOff x="0" y="0"/>
          <a:chExt cx="0" cy="0"/>
        </a:xfrm>
      </p:grpSpPr>
      <p:sp>
        <p:nvSpPr>
          <p:cNvPr id="260" name="Google Shape;260;p22"/>
          <p:cNvSpPr txBox="1"/>
          <p:nvPr>
            <p:ph type="title"/>
          </p:nvPr>
        </p:nvSpPr>
        <p:spPr>
          <a:xfrm>
            <a:off x="1297500" y="393750"/>
            <a:ext cx="3798900" cy="54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solidFill>
                  <a:schemeClr val="dk1"/>
                </a:solidFill>
              </a:rPr>
              <a:t>Arsitektur </a:t>
            </a:r>
            <a:endParaRPr>
              <a:solidFill>
                <a:schemeClr val="dk1"/>
              </a:solidFill>
            </a:endParaRPr>
          </a:p>
        </p:txBody>
      </p:sp>
      <p:pic>
        <p:nvPicPr>
          <p:cNvPr id="261" name="Google Shape;261;p22"/>
          <p:cNvPicPr preferRelativeResize="0"/>
          <p:nvPr/>
        </p:nvPicPr>
        <p:blipFill>
          <a:blip r:embed="rId3">
            <a:alphaModFix/>
          </a:blip>
          <a:stretch>
            <a:fillRect/>
          </a:stretch>
        </p:blipFill>
        <p:spPr>
          <a:xfrm>
            <a:off x="1544738" y="1702588"/>
            <a:ext cx="6054533" cy="173831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5" name="Shape 265"/>
        <p:cNvGrpSpPr/>
        <p:nvPr/>
      </p:nvGrpSpPr>
      <p:grpSpPr>
        <a:xfrm>
          <a:off x="0" y="0"/>
          <a:ext cx="0" cy="0"/>
          <a:chOff x="0" y="0"/>
          <a:chExt cx="0" cy="0"/>
        </a:xfrm>
      </p:grpSpPr>
      <p:sp>
        <p:nvSpPr>
          <p:cNvPr id="266" name="Google Shape;266;p23"/>
          <p:cNvSpPr txBox="1"/>
          <p:nvPr>
            <p:ph type="title"/>
          </p:nvPr>
        </p:nvSpPr>
        <p:spPr>
          <a:xfrm>
            <a:off x="1009800" y="98300"/>
            <a:ext cx="5054700" cy="54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d">
                <a:solidFill>
                  <a:schemeClr val="dk1"/>
                </a:solidFill>
              </a:rPr>
              <a:t>Machine Learning Pipeline</a:t>
            </a:r>
            <a:endParaRPr>
              <a:solidFill>
                <a:schemeClr val="dk1"/>
              </a:solidFill>
            </a:endParaRPr>
          </a:p>
        </p:txBody>
      </p:sp>
      <p:pic>
        <p:nvPicPr>
          <p:cNvPr id="267" name="Google Shape;267;p23"/>
          <p:cNvPicPr preferRelativeResize="0"/>
          <p:nvPr/>
        </p:nvPicPr>
        <p:blipFill>
          <a:blip r:embed="rId3">
            <a:alphaModFix/>
          </a:blip>
          <a:stretch>
            <a:fillRect/>
          </a:stretch>
        </p:blipFill>
        <p:spPr>
          <a:xfrm>
            <a:off x="1009800" y="644600"/>
            <a:ext cx="7124400" cy="2181850"/>
          </a:xfrm>
          <a:prstGeom prst="rect">
            <a:avLst/>
          </a:prstGeom>
          <a:noFill/>
          <a:ln>
            <a:noFill/>
          </a:ln>
        </p:spPr>
      </p:pic>
      <p:sp>
        <p:nvSpPr>
          <p:cNvPr id="268" name="Google Shape;268;p23"/>
          <p:cNvSpPr txBox="1"/>
          <p:nvPr/>
        </p:nvSpPr>
        <p:spPr>
          <a:xfrm>
            <a:off x="0" y="2751475"/>
            <a:ext cx="9144000" cy="22812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SzPts val="1200"/>
              <a:buFont typeface="Times New Roman"/>
              <a:buAutoNum type="arabicPeriod"/>
            </a:pPr>
            <a:r>
              <a:rPr lang="id" sz="1200">
                <a:highlight>
                  <a:srgbClr val="FFFFFF"/>
                </a:highlight>
                <a:latin typeface="Times New Roman"/>
                <a:ea typeface="Times New Roman"/>
                <a:cs typeface="Times New Roman"/>
                <a:sym typeface="Times New Roman"/>
              </a:rPr>
              <a:t>Tokenizer  </a:t>
            </a:r>
            <a:endParaRPr sz="1200">
              <a:highlight>
                <a:srgbClr val="FFFFFF"/>
              </a:highlight>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rPr lang="id" sz="1200">
                <a:highlight>
                  <a:srgbClr val="FFFFFF"/>
                </a:highlight>
                <a:latin typeface="Times New Roman"/>
                <a:ea typeface="Times New Roman"/>
                <a:cs typeface="Times New Roman"/>
                <a:sym typeface="Times New Roman"/>
              </a:rPr>
              <a:t>Tokenizer merupakan proses pemisahan teks menjadi kata, frasa, simbol atau elemen bermakna lainnya yang disebut dengan token. Tujuannya adalah mengeksplorasi kata kata dalam sebuah kalimat.</a:t>
            </a:r>
            <a:endParaRPr sz="1200">
              <a:highlight>
                <a:srgbClr val="FFFFFF"/>
              </a:highlight>
              <a:latin typeface="Times New Roman"/>
              <a:ea typeface="Times New Roman"/>
              <a:cs typeface="Times New Roman"/>
              <a:sym typeface="Times New Roman"/>
            </a:endParaRPr>
          </a:p>
          <a:p>
            <a:pPr indent="-304800" lvl="0" marL="457200" rtl="0" algn="just">
              <a:lnSpc>
                <a:spcPct val="115000"/>
              </a:lnSpc>
              <a:spcBef>
                <a:spcPts val="0"/>
              </a:spcBef>
              <a:spcAft>
                <a:spcPts val="0"/>
              </a:spcAft>
              <a:buSzPts val="1200"/>
              <a:buFont typeface="Times New Roman"/>
              <a:buAutoNum type="arabicPeriod"/>
            </a:pPr>
            <a:r>
              <a:rPr lang="id" sz="1200">
                <a:highlight>
                  <a:srgbClr val="FFFFFF"/>
                </a:highlight>
                <a:latin typeface="Times New Roman"/>
                <a:ea typeface="Times New Roman"/>
                <a:cs typeface="Times New Roman"/>
                <a:sym typeface="Times New Roman"/>
              </a:rPr>
              <a:t>Hashing TF </a:t>
            </a:r>
            <a:endParaRPr sz="1200">
              <a:highlight>
                <a:srgbClr val="FFFFFF"/>
              </a:highlight>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id" sz="1200">
                <a:highlight>
                  <a:srgbClr val="FFFFFF"/>
                </a:highlight>
                <a:latin typeface="Times New Roman"/>
                <a:ea typeface="Times New Roman"/>
                <a:cs typeface="Times New Roman"/>
                <a:sym typeface="Times New Roman"/>
              </a:rPr>
              <a:t>HashingTF merupakan proses untuk melakukan transformer yang nantinya akan mengambil kata dan mengubah kata tersebut menjadi suatu vektor dengan panjang yang tepat. </a:t>
            </a:r>
            <a:endParaRPr sz="1200">
              <a:highlight>
                <a:srgbClr val="FFFFFF"/>
              </a:highlight>
              <a:latin typeface="Times New Roman"/>
              <a:ea typeface="Times New Roman"/>
              <a:cs typeface="Times New Roman"/>
              <a:sym typeface="Times New Roman"/>
            </a:endParaRPr>
          </a:p>
          <a:p>
            <a:pPr indent="-304800" lvl="0" marL="457200" rtl="0" algn="l">
              <a:lnSpc>
                <a:spcPct val="115000"/>
              </a:lnSpc>
              <a:spcBef>
                <a:spcPts val="0"/>
              </a:spcBef>
              <a:spcAft>
                <a:spcPts val="0"/>
              </a:spcAft>
              <a:buSzPts val="1200"/>
              <a:buFont typeface="Times New Roman"/>
              <a:buAutoNum type="arabicPeriod"/>
            </a:pPr>
            <a:r>
              <a:rPr lang="id" sz="1200">
                <a:highlight>
                  <a:srgbClr val="FFFFFF"/>
                </a:highlight>
                <a:latin typeface="Times New Roman"/>
                <a:ea typeface="Times New Roman"/>
                <a:cs typeface="Times New Roman"/>
                <a:sym typeface="Times New Roman"/>
              </a:rPr>
              <a:t>Logistic Regression Model </a:t>
            </a:r>
            <a:endParaRPr sz="1200">
              <a:highlight>
                <a:srgbClr val="FFFFFF"/>
              </a:highlight>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id" sz="1200">
                <a:highlight>
                  <a:srgbClr val="FFFFFF"/>
                </a:highlight>
                <a:latin typeface="Times New Roman"/>
                <a:ea typeface="Times New Roman"/>
                <a:cs typeface="Times New Roman"/>
                <a:sym typeface="Times New Roman"/>
              </a:rPr>
              <a:t>Karena LogisticRegression adalah Estimator, Pipeline pertama-tama memanggil LogisticRegression.fit() untuk menghasilkan LogisticRegressionModel. Jika Pipeline memiliki lebih banyak Estimator, maka akan memanggil metode transform() LogisticRegressionModel pada DataFrame sebelum meneruskan DataFrame ke tahap berikutnya. </a:t>
            </a:r>
            <a:endParaRPr sz="1200">
              <a:highlight>
                <a:srgbClr val="FFFFFF"/>
              </a:highlight>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4"/>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d"/>
              <a:t>Implementasi</a:t>
            </a:r>
            <a:endParaRPr/>
          </a:p>
        </p:txBody>
      </p:sp>
      <p:sp>
        <p:nvSpPr>
          <p:cNvPr id="274" name="Google Shape;274;p24"/>
          <p:cNvSpPr txBox="1"/>
          <p:nvPr>
            <p:ph idx="1" type="body"/>
          </p:nvPr>
        </p:nvSpPr>
        <p:spPr>
          <a:xfrm>
            <a:off x="1297500" y="1567550"/>
            <a:ext cx="5609700" cy="125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id">
                <a:solidFill>
                  <a:srgbClr val="FFFFFF"/>
                </a:solidFill>
              </a:rPr>
              <a:t>Dapat diaskes melalui link berikut ini : </a:t>
            </a:r>
            <a:r>
              <a:rPr lang="id" u="sng">
                <a:solidFill>
                  <a:schemeClr val="hlink"/>
                </a:solidFill>
                <a:hlinkClick r:id="rId3"/>
              </a:rPr>
              <a:t>Twiter Sentiment Analysis </a:t>
            </a:r>
            <a:endParaRPr>
              <a:solidFill>
                <a:srgbClr val="FFFFFF"/>
              </a:solidFill>
            </a:endParaRPr>
          </a:p>
        </p:txBody>
      </p:sp>
      <p:pic>
        <p:nvPicPr>
          <p:cNvPr id="275" name="Google Shape;275;p24"/>
          <p:cNvPicPr preferRelativeResize="0"/>
          <p:nvPr/>
        </p:nvPicPr>
        <p:blipFill>
          <a:blip r:embed="rId4">
            <a:alphaModFix/>
          </a:blip>
          <a:stretch>
            <a:fillRect/>
          </a:stretch>
        </p:blipFill>
        <p:spPr>
          <a:xfrm>
            <a:off x="2882838" y="2295225"/>
            <a:ext cx="3378323" cy="2020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5"/>
          <p:cNvSpPr txBox="1"/>
          <p:nvPr>
            <p:ph type="title"/>
          </p:nvPr>
        </p:nvSpPr>
        <p:spPr>
          <a:xfrm>
            <a:off x="1297500" y="842025"/>
            <a:ext cx="5609700" cy="598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id"/>
              <a:t>Kesimpulan dan Saran</a:t>
            </a:r>
            <a:endParaRPr/>
          </a:p>
        </p:txBody>
      </p:sp>
      <p:sp>
        <p:nvSpPr>
          <p:cNvPr id="281" name="Google Shape;281;p25"/>
          <p:cNvSpPr txBox="1"/>
          <p:nvPr>
            <p:ph idx="1" type="body"/>
          </p:nvPr>
        </p:nvSpPr>
        <p:spPr>
          <a:xfrm>
            <a:off x="1297500" y="1507575"/>
            <a:ext cx="7038900" cy="3474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id" sz="1400">
                <a:latin typeface="Times New Roman"/>
                <a:ea typeface="Times New Roman"/>
                <a:cs typeface="Times New Roman"/>
                <a:sym typeface="Times New Roman"/>
              </a:rPr>
              <a:t>Kesimpulan :</a:t>
            </a:r>
            <a:endParaRPr b="1" sz="1400">
              <a:latin typeface="Times New Roman"/>
              <a:ea typeface="Times New Roman"/>
              <a:cs typeface="Times New Roman"/>
              <a:sym typeface="Times New Roman"/>
            </a:endParaRPr>
          </a:p>
          <a:p>
            <a:pPr indent="0" lvl="0" marL="0" rtl="0" algn="just">
              <a:spcBef>
                <a:spcPts val="1600"/>
              </a:spcBef>
              <a:spcAft>
                <a:spcPts val="0"/>
              </a:spcAft>
              <a:buNone/>
            </a:pPr>
            <a:r>
              <a:rPr lang="id" sz="1400">
                <a:latin typeface="Times New Roman"/>
                <a:ea typeface="Times New Roman"/>
                <a:cs typeface="Times New Roman"/>
                <a:sym typeface="Times New Roman"/>
              </a:rPr>
              <a:t>Data tweets diklasifikasik</a:t>
            </a:r>
            <a:r>
              <a:rPr lang="id" sz="1400">
                <a:latin typeface="Times New Roman"/>
                <a:ea typeface="Times New Roman"/>
                <a:cs typeface="Times New Roman"/>
                <a:sym typeface="Times New Roman"/>
              </a:rPr>
              <a:t>an kedalam tiga label, yakni positif, negatif, dan netral. Model klasifikasi terbaik dari implementasi adalah N-Gram dengan nilai akurasi sebesar 0.8750 </a:t>
            </a:r>
            <a:endParaRPr sz="1400">
              <a:latin typeface="Times New Roman"/>
              <a:ea typeface="Times New Roman"/>
              <a:cs typeface="Times New Roman"/>
              <a:sym typeface="Times New Roman"/>
            </a:endParaRPr>
          </a:p>
          <a:p>
            <a:pPr indent="0" lvl="0" marL="0" rtl="0" algn="just">
              <a:spcBef>
                <a:spcPts val="1600"/>
              </a:spcBef>
              <a:spcAft>
                <a:spcPts val="0"/>
              </a:spcAft>
              <a:buNone/>
            </a:pPr>
            <a:r>
              <a:rPr lang="id" sz="1400">
                <a:latin typeface="Times New Roman"/>
                <a:ea typeface="Times New Roman"/>
                <a:cs typeface="Times New Roman"/>
                <a:sym typeface="Times New Roman"/>
              </a:rPr>
              <a:t>Sentimen masyarakat yang diwakili data twitter berbahasa indonesia mengenai ‘Covid’ adalah netral, hal ini dibuktikan dengan nilai persentase dari label netral yakni sebesar 87%</a:t>
            </a:r>
            <a:endParaRPr sz="1400">
              <a:latin typeface="Times New Roman"/>
              <a:ea typeface="Times New Roman"/>
              <a:cs typeface="Times New Roman"/>
              <a:sym typeface="Times New Roman"/>
            </a:endParaRPr>
          </a:p>
          <a:p>
            <a:pPr indent="0" lvl="0" marL="0" rtl="0" algn="just">
              <a:spcBef>
                <a:spcPts val="1600"/>
              </a:spcBef>
              <a:spcAft>
                <a:spcPts val="0"/>
              </a:spcAft>
              <a:buNone/>
            </a:pPr>
            <a:r>
              <a:rPr b="1" lang="id" sz="1400">
                <a:latin typeface="Times New Roman"/>
                <a:ea typeface="Times New Roman"/>
                <a:cs typeface="Times New Roman"/>
                <a:sym typeface="Times New Roman"/>
              </a:rPr>
              <a:t>Saran :</a:t>
            </a:r>
            <a:endParaRPr b="1" sz="1400">
              <a:latin typeface="Times New Roman"/>
              <a:ea typeface="Times New Roman"/>
              <a:cs typeface="Times New Roman"/>
              <a:sym typeface="Times New Roman"/>
            </a:endParaRPr>
          </a:p>
          <a:p>
            <a:pPr indent="0" lvl="0" marL="0" rtl="0" algn="just">
              <a:spcBef>
                <a:spcPts val="1600"/>
              </a:spcBef>
              <a:spcAft>
                <a:spcPts val="1600"/>
              </a:spcAft>
              <a:buNone/>
            </a:pPr>
            <a:r>
              <a:rPr lang="id" sz="1400">
                <a:latin typeface="Times New Roman"/>
                <a:ea typeface="Times New Roman"/>
                <a:cs typeface="Times New Roman"/>
                <a:sym typeface="Times New Roman"/>
              </a:rPr>
              <a:t>Analisis masih memiliki ruang pengembangan dengan penggunaan model klasifikasi lainnya yang merupakan state-of-the-art untuk klasifikasi. Perlu diteliti bagaimana pengaruh transformasi data bahasa indonesia, data perlu diolah dengan transformasi tertentu, untuk dapat melakukan klasifikasi yang lebih baik.</a:t>
            </a:r>
            <a:endParaRPr sz="14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